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4"/>
  </p:notesMasterIdLst>
  <p:sldIdLst>
    <p:sldId id="256" r:id="rId2"/>
    <p:sldId id="257" r:id="rId3"/>
  </p:sldIdLst>
  <p:sldSz cx="6858000" cy="9144000" type="screen4x3"/>
  <p:notesSz cx="7008813" cy="9294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150" autoAdjust="0"/>
    <p:restoredTop sz="94660"/>
  </p:normalViewPr>
  <p:slideViewPr>
    <p:cSldViewPr snapToGrid="0">
      <p:cViewPr varScale="1">
        <p:scale>
          <a:sx n="85" d="100"/>
          <a:sy n="85" d="100"/>
        </p:scale>
        <p:origin x="326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6888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6887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E23557-1E36-4ABF-9D85-DF3186EFA9AB}" type="datetimeFigureOut">
              <a:rPr lang="en-US" smtClean="0"/>
              <a:t>9/17/20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328863" y="1162050"/>
            <a:ext cx="2352675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73575"/>
            <a:ext cx="5607050" cy="36591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8088"/>
            <a:ext cx="3036888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8088"/>
            <a:ext cx="3036887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CCF57E-BF69-41FD-9F3B-5F97BA59D2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43710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4CCF57E-BF69-41FD-9F3B-5F97BA59D218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843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4CCF57E-BF69-41FD-9F3B-5F97BA59D21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68777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75788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89201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84888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85700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9313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625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76000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10874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4618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53553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66446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719E6F-86EB-431B-830B-E1D705E7D39C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D6D8B9-7B5A-4579-A11A-B0E1DCBD91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7602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8165775"/>
              </p:ext>
            </p:extLst>
          </p:nvPr>
        </p:nvGraphicFramePr>
        <p:xfrm>
          <a:off x="962026" y="1456752"/>
          <a:ext cx="5243703" cy="634384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416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044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4564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413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7217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5997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63279">
                <a:tc>
                  <a:txBody>
                    <a:bodyPr/>
                    <a:lstStyle/>
                    <a:p>
                      <a:r>
                        <a:rPr lang="en-US" sz="1100" dirty="0"/>
                        <a:t>SCORE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3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2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1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0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Score</a:t>
                      </a:r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78671">
                <a:tc>
                  <a:txBody>
                    <a:bodyPr/>
                    <a:lstStyle/>
                    <a:p>
                      <a:r>
                        <a:rPr lang="en-US" sz="1100" dirty="0"/>
                        <a:t>Wakefulness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Awake and waiting to be fed.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Somewhat sleepy, but wakes up with diaper change and interaction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Cannot</a:t>
                      </a:r>
                      <a:r>
                        <a:rPr lang="en-US" sz="900" baseline="0" dirty="0"/>
                        <a:t> wake up.  Stays asleep or falls back to sleep after diaper change.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Has</a:t>
                      </a:r>
                      <a:r>
                        <a:rPr lang="en-US" sz="900" baseline="0" dirty="0"/>
                        <a:t> trouble breathing or keeping heart rate and/or oxygen levels steady when trying to wake up.</a:t>
                      </a:r>
                      <a:endParaRPr lang="en-US" sz="900" dirty="0"/>
                    </a:p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02838">
                <a:tc>
                  <a:txBody>
                    <a:bodyPr/>
                    <a:lstStyle/>
                    <a:p>
                      <a:r>
                        <a:rPr lang="en-US" sz="1100" dirty="0"/>
                        <a:t>Rooting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Looking for, turns</a:t>
                      </a:r>
                      <a:r>
                        <a:rPr lang="en-US" sz="900" baseline="0" dirty="0"/>
                        <a:t> to</a:t>
                      </a:r>
                      <a:r>
                        <a:rPr lang="en-US" sz="900" dirty="0"/>
                        <a:t> breast</a:t>
                      </a:r>
                      <a:r>
                        <a:rPr lang="en-US" sz="900" baseline="0" dirty="0"/>
                        <a:t> immediately</a:t>
                      </a:r>
                      <a:r>
                        <a:rPr lang="en-US" sz="900" dirty="0"/>
                        <a:t>.  (Rooting)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Turns to breast with coaxing or encouragement.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Doesn’t root for breast, even when coaxed or encouraged.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Turns</a:t>
                      </a:r>
                      <a:r>
                        <a:rPr lang="en-US" sz="900" baseline="0" dirty="0"/>
                        <a:t> away from the breast or begins to cry when coaxed.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6429">
                <a:tc>
                  <a:txBody>
                    <a:bodyPr/>
                    <a:lstStyle/>
                    <a:p>
                      <a:r>
                        <a:rPr lang="en-US" sz="1100" dirty="0"/>
                        <a:t>Attaching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Begins feeding</a:t>
                      </a:r>
                      <a:r>
                        <a:rPr lang="en-US" sz="900" baseline="0" dirty="0"/>
                        <a:t> immediately.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Takes 3-10</a:t>
                      </a:r>
                      <a:r>
                        <a:rPr lang="en-US" sz="900" baseline="0" dirty="0"/>
                        <a:t> minutes to begin feeding.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Takes</a:t>
                      </a:r>
                      <a:r>
                        <a:rPr lang="en-US" sz="900" baseline="0" dirty="0">
                          <a:solidFill>
                            <a:schemeClr val="tx1"/>
                          </a:solidFill>
                        </a:rPr>
                        <a:t> over 10 minutes to begin feeding</a:t>
                      </a:r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Is</a:t>
                      </a:r>
                      <a:r>
                        <a:rPr lang="en-US" sz="900" baseline="0" dirty="0"/>
                        <a:t> not able to stay attached, slips off.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02838">
                <a:tc>
                  <a:txBody>
                    <a:bodyPr/>
                    <a:lstStyle/>
                    <a:p>
                      <a:r>
                        <a:rPr lang="en-US" sz="1100" dirty="0"/>
                        <a:t>Sucking Pattern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Sucks with</a:t>
                      </a:r>
                      <a:r>
                        <a:rPr lang="en-US" sz="900" baseline="0" dirty="0"/>
                        <a:t> good strength and continuously for 10+ minutes.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Sucks on and off with good strength.  May need encouragement.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Weak suck on and off for short periods.</a:t>
                      </a:r>
                      <a:r>
                        <a:rPr lang="en-US" sz="900" baseline="0" dirty="0"/>
                        <a:t>  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Gagging,</a:t>
                      </a:r>
                      <a:r>
                        <a:rPr lang="en-US" sz="900" baseline="0" dirty="0"/>
                        <a:t> tongue thrusting or biting.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959248">
                <a:tc>
                  <a:txBody>
                    <a:bodyPr/>
                    <a:lstStyle/>
                    <a:p>
                      <a:r>
                        <a:rPr lang="en-US" sz="1100" dirty="0"/>
                        <a:t>Swallowing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Regular,</a:t>
                      </a:r>
                      <a:r>
                        <a:rPr lang="en-US" sz="900" baseline="0" dirty="0"/>
                        <a:t> rhythmical, quiet swallowing heard throughout feeding. 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Regular,</a:t>
                      </a:r>
                      <a:r>
                        <a:rPr lang="en-US" sz="900" baseline="0" dirty="0"/>
                        <a:t> rhythmical, but noisy swallowing heard throughout feeding.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Occasional swallowing heard.  May be noisy or sound as if</a:t>
                      </a:r>
                      <a:r>
                        <a:rPr lang="en-US" sz="900" baseline="0" dirty="0"/>
                        <a:t> air is being gulped.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Coughing</a:t>
                      </a:r>
                      <a:r>
                        <a:rPr lang="en-US" sz="900" baseline="0" dirty="0"/>
                        <a:t> and/or choking.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66358">
                <a:tc>
                  <a:txBody>
                    <a:bodyPr/>
                    <a:lstStyle/>
                    <a:p>
                      <a:pPr marL="0" marR="0" lvl="0" indent="0" algn="l" defTabSz="914411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pPr marL="0" marR="0" lvl="0" indent="0" algn="l" defTabSz="914411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Score (9-12 is the goal)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539392">
                <a:tc>
                  <a:txBody>
                    <a:bodyPr/>
                    <a:lstStyle/>
                    <a:p>
                      <a:pPr marL="0" marR="0" lvl="0" indent="0" algn="l" defTabSz="914411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pPr marL="0" marR="0" lvl="0" indent="0" algn="l" defTabSz="914411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9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Total Time Actively Sucking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  <a:p>
                      <a:r>
                        <a:rPr lang="en-US" sz="900" dirty="0"/>
                        <a:t>              min.</a:t>
                      </a:r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831044">
                <a:tc>
                  <a:txBody>
                    <a:bodyPr/>
                    <a:lstStyle/>
                    <a:p>
                      <a:r>
                        <a:rPr lang="en-US" sz="1100" dirty="0">
                          <a:solidFill>
                            <a:schemeClr val="tx1"/>
                          </a:solidFill>
                        </a:rPr>
                        <a:t>My Comfort</a:t>
                      </a: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I feel totally at ease and comfortable positioning and feeding my baby.</a:t>
                      </a: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I still need practice</a:t>
                      </a:r>
                      <a:r>
                        <a:rPr lang="en-US" sz="900" baseline="0" dirty="0">
                          <a:solidFill>
                            <a:schemeClr val="tx1"/>
                          </a:solidFill>
                        </a:rPr>
                        <a:t> and feel a little awkward positioning and feeding my baby.</a:t>
                      </a:r>
                      <a:endParaRPr 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I need</a:t>
                      </a:r>
                      <a:r>
                        <a:rPr lang="en-US" sz="900" baseline="0" dirty="0">
                          <a:solidFill>
                            <a:schemeClr val="tx1"/>
                          </a:solidFill>
                        </a:rPr>
                        <a:t> some help with positioning and feeding my baby.  </a:t>
                      </a:r>
                      <a:endParaRPr 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I need someone to sit with me and help me.  </a:t>
                      </a: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700" b="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lang="en-US" sz="1100" b="0" dirty="0">
                          <a:solidFill>
                            <a:schemeClr val="tx1"/>
                          </a:solidFill>
                          <a:latin typeface="+mn-lt"/>
                        </a:rPr>
                        <a:t>No</a:t>
                      </a:r>
                    </a:p>
                    <a:p>
                      <a:pPr algn="ctr"/>
                      <a:r>
                        <a:rPr lang="en-US" sz="1100" b="0" dirty="0">
                          <a:solidFill>
                            <a:schemeClr val="tx1"/>
                          </a:solidFill>
                          <a:latin typeface="+mn-lt"/>
                        </a:rPr>
                        <a:t>Scor</a:t>
                      </a:r>
                      <a:r>
                        <a:rPr lang="en-US" sz="1100" b="0" dirty="0">
                          <a:solidFill>
                            <a:schemeClr val="tx1"/>
                          </a:solidFill>
                        </a:rPr>
                        <a:t>e</a:t>
                      </a: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1022986" y="8130921"/>
            <a:ext cx="45339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/>
              <a:t>Adapted from:  Infant Breastfeeding Assessment Tool (IBFAT)  </a:t>
            </a:r>
          </a:p>
          <a:p>
            <a:r>
              <a:rPr lang="en-US" sz="800" dirty="0"/>
              <a:t>Matthews, M.K. (1988). Developing an instrument to assess infant breastfeeding </a:t>
            </a:r>
            <a:r>
              <a:rPr lang="en-US" sz="800" dirty="0" err="1"/>
              <a:t>behaviour</a:t>
            </a:r>
            <a:r>
              <a:rPr lang="en-US" sz="800" dirty="0"/>
              <a:t> in the early neonatal period. </a:t>
            </a:r>
            <a:r>
              <a:rPr lang="en-US" sz="800" i="1" dirty="0"/>
              <a:t>Midwifery</a:t>
            </a:r>
            <a:r>
              <a:rPr lang="en-US" sz="800" dirty="0"/>
              <a:t>, </a:t>
            </a:r>
            <a:r>
              <a:rPr lang="en-US" sz="800" i="1" dirty="0"/>
              <a:t>4</a:t>
            </a:r>
            <a:r>
              <a:rPr lang="en-US" sz="800" dirty="0"/>
              <a:t>(4), 154-165 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457274" y="986795"/>
            <a:ext cx="27647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>
                <a:solidFill>
                  <a:srgbClr val="C00000"/>
                </a:solidFill>
              </a:rPr>
              <a:t>Check the box that best describes your baby’s feeding behaviors during this feeding.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62026" y="1109906"/>
            <a:ext cx="176914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rgbClr val="C00000"/>
                </a:solidFill>
              </a:rPr>
              <a:t>Date :               Time: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740219" y="386779"/>
            <a:ext cx="30994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How did this breastfeeding go?</a:t>
            </a:r>
          </a:p>
        </p:txBody>
      </p:sp>
    </p:spTree>
    <p:extLst>
      <p:ext uri="{BB962C8B-B14F-4D97-AF65-F5344CB8AC3E}">
        <p14:creationId xmlns:p14="http://schemas.microsoft.com/office/powerpoint/2010/main" val="6955547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8165775"/>
              </p:ext>
            </p:extLst>
          </p:nvPr>
        </p:nvGraphicFramePr>
        <p:xfrm>
          <a:off x="962026" y="1456752"/>
          <a:ext cx="5243703" cy="634384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416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044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4564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8413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7217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5997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263279">
                <a:tc>
                  <a:txBody>
                    <a:bodyPr/>
                    <a:lstStyle/>
                    <a:p>
                      <a:r>
                        <a:rPr lang="en-US" sz="1100" dirty="0"/>
                        <a:t>SCORE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3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2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1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0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1100" dirty="0"/>
                        <a:t>Score</a:t>
                      </a:r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78671">
                <a:tc>
                  <a:txBody>
                    <a:bodyPr/>
                    <a:lstStyle/>
                    <a:p>
                      <a:r>
                        <a:rPr lang="en-US" sz="1100" dirty="0"/>
                        <a:t>Wakefulness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Awake and waiting to be fed.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Somewhat sleepy, but wakes up with diaper change and interaction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Cannot</a:t>
                      </a:r>
                      <a:r>
                        <a:rPr lang="en-US" sz="900" baseline="0" dirty="0"/>
                        <a:t> wake up.  Stays asleep or falls back to sleep after diaper change.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Has</a:t>
                      </a:r>
                      <a:r>
                        <a:rPr lang="en-US" sz="900" baseline="0" dirty="0"/>
                        <a:t> trouble breathing or keeping heart rate and/or oxygen levels steady when trying to wake up.</a:t>
                      </a:r>
                      <a:endParaRPr lang="en-US" sz="900" dirty="0"/>
                    </a:p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02838">
                <a:tc>
                  <a:txBody>
                    <a:bodyPr/>
                    <a:lstStyle/>
                    <a:p>
                      <a:r>
                        <a:rPr lang="en-US" sz="1100" dirty="0"/>
                        <a:t>Rooting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Looking for, turns</a:t>
                      </a:r>
                      <a:r>
                        <a:rPr lang="en-US" sz="900" baseline="0" dirty="0"/>
                        <a:t> to</a:t>
                      </a:r>
                      <a:r>
                        <a:rPr lang="en-US" sz="900" dirty="0"/>
                        <a:t> breast</a:t>
                      </a:r>
                      <a:r>
                        <a:rPr lang="en-US" sz="900" baseline="0" dirty="0"/>
                        <a:t> immediately</a:t>
                      </a:r>
                      <a:r>
                        <a:rPr lang="en-US" sz="900" dirty="0"/>
                        <a:t>.  (Rooting)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Turns to breast with coaxing or encouragement.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Doesn’t root for breast, even when coaxed or encouraged.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Turns</a:t>
                      </a:r>
                      <a:r>
                        <a:rPr lang="en-US" sz="900" baseline="0" dirty="0"/>
                        <a:t> away from the breast or begins to cry when coaxed.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6429">
                <a:tc>
                  <a:txBody>
                    <a:bodyPr/>
                    <a:lstStyle/>
                    <a:p>
                      <a:r>
                        <a:rPr lang="en-US" sz="1100" dirty="0"/>
                        <a:t>Attaching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Begins feeding</a:t>
                      </a:r>
                      <a:r>
                        <a:rPr lang="en-US" sz="900" baseline="0" dirty="0"/>
                        <a:t> immediately.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Takes 3-10</a:t>
                      </a:r>
                      <a:r>
                        <a:rPr lang="en-US" sz="900" baseline="0" dirty="0"/>
                        <a:t> minutes to begin feeding.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Takes</a:t>
                      </a:r>
                      <a:r>
                        <a:rPr lang="en-US" sz="900" baseline="0" dirty="0">
                          <a:solidFill>
                            <a:schemeClr val="tx1"/>
                          </a:solidFill>
                        </a:rPr>
                        <a:t> over 10 minutes to begin feeding</a:t>
                      </a:r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Is</a:t>
                      </a:r>
                      <a:r>
                        <a:rPr lang="en-US" sz="900" baseline="0" dirty="0"/>
                        <a:t> not able to stay attached, slips off.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02838">
                <a:tc>
                  <a:txBody>
                    <a:bodyPr/>
                    <a:lstStyle/>
                    <a:p>
                      <a:r>
                        <a:rPr lang="en-US" sz="1100" dirty="0"/>
                        <a:t>Sucking Pattern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Sucks with</a:t>
                      </a:r>
                      <a:r>
                        <a:rPr lang="en-US" sz="900" baseline="0" dirty="0"/>
                        <a:t> good strength and continuously for 10+ minutes.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Sucks on and off with good strength.  May need encouragement.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Weak suck on and off for short periods.</a:t>
                      </a:r>
                      <a:r>
                        <a:rPr lang="en-US" sz="900" baseline="0" dirty="0"/>
                        <a:t>  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Gagging,</a:t>
                      </a:r>
                      <a:r>
                        <a:rPr lang="en-US" sz="900" baseline="0" dirty="0"/>
                        <a:t> tongue thrusting or biting.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959248">
                <a:tc>
                  <a:txBody>
                    <a:bodyPr/>
                    <a:lstStyle/>
                    <a:p>
                      <a:r>
                        <a:rPr lang="en-US" sz="1100" dirty="0"/>
                        <a:t>Swallowing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Regular,</a:t>
                      </a:r>
                      <a:r>
                        <a:rPr lang="en-US" sz="900" baseline="0" dirty="0"/>
                        <a:t> rhythmical, quiet swallowing heard throughout feeding. 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Regular,</a:t>
                      </a:r>
                      <a:r>
                        <a:rPr lang="en-US" sz="900" baseline="0" dirty="0"/>
                        <a:t> rhythmical, but noisy swallowing heard throughout feeding.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Occasional swallowing heard.  May be noisy or sound as if</a:t>
                      </a:r>
                      <a:r>
                        <a:rPr lang="en-US" sz="900" baseline="0" dirty="0"/>
                        <a:t> air is being gulped.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Coughing</a:t>
                      </a:r>
                      <a:r>
                        <a:rPr lang="en-US" sz="900" baseline="0" dirty="0"/>
                        <a:t> and/or choking.</a:t>
                      </a:r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66358">
                <a:tc>
                  <a:txBody>
                    <a:bodyPr/>
                    <a:lstStyle/>
                    <a:p>
                      <a:pPr marL="0" marR="0" lvl="0" indent="0" algn="l" defTabSz="914411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pPr marL="0" marR="0" lvl="0" indent="0" algn="l" defTabSz="914411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9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Score (9-12 is the goal)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539392">
                <a:tc>
                  <a:txBody>
                    <a:bodyPr/>
                    <a:lstStyle/>
                    <a:p>
                      <a:pPr marL="0" marR="0" lvl="0" indent="0" algn="l" defTabSz="914411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1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pPr marL="0" marR="0" lvl="0" indent="0" algn="l" defTabSz="914411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900" b="1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Total Time Actively Sucking</a:t>
                      </a:r>
                    </a:p>
                  </a:txBody>
                  <a:tcPr marL="51435" marR="51435" marT="25718" marB="25718"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  <a:p>
                      <a:r>
                        <a:rPr lang="en-US" sz="900" dirty="0"/>
                        <a:t>              min.</a:t>
                      </a:r>
                    </a:p>
                  </a:txBody>
                  <a:tcPr marL="51435" marR="51435" marT="25718" marB="25718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831044">
                <a:tc>
                  <a:txBody>
                    <a:bodyPr/>
                    <a:lstStyle/>
                    <a:p>
                      <a:r>
                        <a:rPr lang="en-US" sz="1100" dirty="0">
                          <a:solidFill>
                            <a:schemeClr val="tx1"/>
                          </a:solidFill>
                        </a:rPr>
                        <a:t>My Comfort</a:t>
                      </a: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I feel totally at ease and comfortable positioning and feeding my baby.</a:t>
                      </a: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I still need practice</a:t>
                      </a:r>
                      <a:r>
                        <a:rPr lang="en-US" sz="900" baseline="0" dirty="0">
                          <a:solidFill>
                            <a:schemeClr val="tx1"/>
                          </a:solidFill>
                        </a:rPr>
                        <a:t> and feel a little awkward positioning and feeding my baby.</a:t>
                      </a:r>
                      <a:endParaRPr 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I need</a:t>
                      </a:r>
                      <a:r>
                        <a:rPr lang="en-US" sz="900" baseline="0" dirty="0">
                          <a:solidFill>
                            <a:schemeClr val="tx1"/>
                          </a:solidFill>
                        </a:rPr>
                        <a:t> some help with positioning and feeding my baby.  </a:t>
                      </a:r>
                      <a:endParaRPr lang="en-US" sz="900" dirty="0">
                        <a:solidFill>
                          <a:schemeClr val="tx1"/>
                        </a:solidFill>
                      </a:endParaRP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>
                          <a:solidFill>
                            <a:schemeClr val="tx1"/>
                          </a:solidFill>
                        </a:rPr>
                        <a:t>I need someone to sit with me and help me.  </a:t>
                      </a: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700" b="0" dirty="0">
                        <a:solidFill>
                          <a:schemeClr val="tx1"/>
                        </a:solidFill>
                      </a:endParaRPr>
                    </a:p>
                    <a:p>
                      <a:pPr algn="ctr"/>
                      <a:r>
                        <a:rPr lang="en-US" sz="1100" b="0" dirty="0">
                          <a:solidFill>
                            <a:schemeClr val="tx1"/>
                          </a:solidFill>
                          <a:latin typeface="+mn-lt"/>
                        </a:rPr>
                        <a:t>No</a:t>
                      </a:r>
                    </a:p>
                    <a:p>
                      <a:pPr algn="ctr"/>
                      <a:r>
                        <a:rPr lang="en-US" sz="1100" b="0" dirty="0">
                          <a:solidFill>
                            <a:schemeClr val="tx1"/>
                          </a:solidFill>
                          <a:latin typeface="+mn-lt"/>
                        </a:rPr>
                        <a:t>Scor</a:t>
                      </a:r>
                      <a:r>
                        <a:rPr lang="en-US" sz="1100" b="0" dirty="0">
                          <a:solidFill>
                            <a:schemeClr val="tx1"/>
                          </a:solidFill>
                        </a:rPr>
                        <a:t>e</a:t>
                      </a:r>
                    </a:p>
                  </a:txBody>
                  <a:tcPr marL="51435" marR="51435" marT="25718" marB="25718">
                    <a:solidFill>
                      <a:schemeClr val="accent4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1022986" y="8130921"/>
            <a:ext cx="45339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/>
              <a:t>Adapted from:  Infant Breastfeeding Assessment Tool (IBFAT)  </a:t>
            </a:r>
          </a:p>
          <a:p>
            <a:r>
              <a:rPr lang="en-US" sz="800" dirty="0"/>
              <a:t>Matthews, M.K. (1988). Developing an instrument to assess infant breastfeeding </a:t>
            </a:r>
            <a:r>
              <a:rPr lang="en-US" sz="800" dirty="0" err="1"/>
              <a:t>behaviour</a:t>
            </a:r>
            <a:r>
              <a:rPr lang="en-US" sz="800" dirty="0"/>
              <a:t> in the early neonatal period. </a:t>
            </a:r>
            <a:r>
              <a:rPr lang="en-US" sz="800" i="1" dirty="0"/>
              <a:t>Midwifery</a:t>
            </a:r>
            <a:r>
              <a:rPr lang="en-US" sz="800" dirty="0"/>
              <a:t>, </a:t>
            </a:r>
            <a:r>
              <a:rPr lang="en-US" sz="800" i="1" dirty="0"/>
              <a:t>4</a:t>
            </a:r>
            <a:r>
              <a:rPr lang="en-US" sz="800" dirty="0"/>
              <a:t>(4), 154-165 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457274" y="986795"/>
            <a:ext cx="27647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dirty="0">
                <a:solidFill>
                  <a:srgbClr val="C00000"/>
                </a:solidFill>
              </a:rPr>
              <a:t>Check the box that best describes your baby’s feeding behaviors during this feeding.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962026" y="1109906"/>
            <a:ext cx="176914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solidFill>
                  <a:srgbClr val="C00000"/>
                </a:solidFill>
              </a:rPr>
              <a:t>Date :               Time: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740219" y="386779"/>
            <a:ext cx="30994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How did this breastfeeding go?</a:t>
            </a:r>
          </a:p>
        </p:txBody>
      </p:sp>
    </p:spTree>
    <p:extLst>
      <p:ext uri="{BB962C8B-B14F-4D97-AF65-F5344CB8AC3E}">
        <p14:creationId xmlns:p14="http://schemas.microsoft.com/office/powerpoint/2010/main" val="9721435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9956</TotalTime>
  <Words>696</Words>
  <Application>Microsoft Macintosh PowerPoint</Application>
  <PresentationFormat>On-screen Show (4:3)</PresentationFormat>
  <Paragraphs>98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>MHHS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Lee, Anjanette</dc:creator>
  <cp:lastModifiedBy>Microsoft Office User</cp:lastModifiedBy>
  <cp:revision>34</cp:revision>
  <cp:lastPrinted>2020-05-20T20:08:42Z</cp:lastPrinted>
  <dcterms:created xsi:type="dcterms:W3CDTF">2019-10-21T21:03:48Z</dcterms:created>
  <dcterms:modified xsi:type="dcterms:W3CDTF">2020-09-18T00:29:07Z</dcterms:modified>
</cp:coreProperties>
</file>

<file path=docProps/thumbnail.jpeg>
</file>